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21-Sep-19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21-Sep-19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21-Sep-19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21-Sep-19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21-Sep-19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21-Sep-19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21-Sep-19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21-Sep-19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21-Sep-19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21-Sep-19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21-Sep-19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21-Sep-19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333872"/>
          </a:xfrm>
        </p:spPr>
        <p:txBody>
          <a:bodyPr>
            <a:normAutofit/>
          </a:bodyPr>
          <a:lstStyle/>
          <a:p>
            <a:r>
              <a:rPr lang="en-IN" sz="5400" b="1" dirty="0">
                <a:solidFill>
                  <a:srgbClr val="FF0000"/>
                </a:solidFill>
                <a:latin typeface="+mn-lt"/>
              </a:rPr>
              <a:t>APPROACH TO THE PATIENT WITH NEUROLOGIC DISEASE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14447" y="4455620"/>
            <a:ext cx="3144004" cy="452556"/>
          </a:xfrm>
        </p:spPr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Dr. </a:t>
            </a:r>
            <a:r>
              <a:rPr lang="en-IN" b="1" dirty="0" err="1" smtClean="0">
                <a:solidFill>
                  <a:srgbClr val="FF0000"/>
                </a:solidFill>
              </a:rPr>
              <a:t>Arun</a:t>
            </a:r>
            <a:r>
              <a:rPr lang="en-IN" b="1" dirty="0" smtClean="0">
                <a:solidFill>
                  <a:srgbClr val="FF0000"/>
                </a:solidFill>
              </a:rPr>
              <a:t> R Nair</a:t>
            </a:r>
            <a:endParaRPr lang="en-I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124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0589" y="326322"/>
            <a:ext cx="37192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Locate the Lesion(s)</a:t>
            </a:r>
            <a:endParaRPr lang="en-I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025" y="1425388"/>
            <a:ext cx="1196788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dirty="0">
                <a:solidFill>
                  <a:srgbClr val="002060"/>
                </a:solidFill>
                <a:latin typeface="Times-Roman"/>
              </a:rPr>
              <a:t>The first </a:t>
            </a:r>
            <a:r>
              <a:rPr lang="en-IN" sz="3000" dirty="0" smtClean="0">
                <a:solidFill>
                  <a:srgbClr val="002060"/>
                </a:solidFill>
                <a:latin typeface="Times-Roman"/>
              </a:rPr>
              <a:t>priority is to Identify the </a:t>
            </a:r>
            <a:r>
              <a:rPr lang="en-IN" sz="3000" dirty="0">
                <a:solidFill>
                  <a:srgbClr val="002060"/>
                </a:solidFill>
                <a:latin typeface="Times-Roman"/>
              </a:rPr>
              <a:t>region of the nervous system that is likely to be </a:t>
            </a:r>
            <a:r>
              <a:rPr lang="en-IN" sz="3000" dirty="0" smtClean="0">
                <a:solidFill>
                  <a:srgbClr val="002060"/>
                </a:solidFill>
                <a:latin typeface="Times-Roman"/>
              </a:rPr>
              <a:t>responsible for </a:t>
            </a:r>
            <a:r>
              <a:rPr lang="en-IN" sz="3000" dirty="0">
                <a:solidFill>
                  <a:srgbClr val="002060"/>
                </a:solidFill>
                <a:latin typeface="Times-Roman"/>
              </a:rPr>
              <a:t>the symptoms. Can the disorder be mapped to one specific </a:t>
            </a:r>
            <a:r>
              <a:rPr lang="en-IN" sz="3000" dirty="0" smtClean="0">
                <a:solidFill>
                  <a:srgbClr val="002060"/>
                </a:solidFill>
                <a:latin typeface="Times-Roman"/>
              </a:rPr>
              <a:t>location, is </a:t>
            </a:r>
            <a:r>
              <a:rPr lang="en-IN" sz="3000" dirty="0">
                <a:solidFill>
                  <a:srgbClr val="002060"/>
                </a:solidFill>
                <a:latin typeface="Times-Roman"/>
              </a:rPr>
              <a:t>it multifocal, or is a diffuse process present? </a:t>
            </a:r>
            <a:endParaRPr lang="en-IN" sz="3000" dirty="0" smtClean="0">
              <a:solidFill>
                <a:srgbClr val="002060"/>
              </a:solidFill>
              <a:latin typeface="Times-Roman"/>
            </a:endParaRPr>
          </a:p>
          <a:p>
            <a:pPr algn="just"/>
            <a:r>
              <a:rPr lang="en-IN" sz="3000" dirty="0" smtClean="0">
                <a:solidFill>
                  <a:srgbClr val="002060"/>
                </a:solidFill>
                <a:latin typeface="Times-Roman"/>
              </a:rPr>
              <a:t>Are </a:t>
            </a:r>
            <a:r>
              <a:rPr lang="en-IN" sz="3000" dirty="0">
                <a:solidFill>
                  <a:srgbClr val="002060"/>
                </a:solidFill>
                <a:latin typeface="Times-Roman"/>
              </a:rPr>
              <a:t>the </a:t>
            </a:r>
            <a:r>
              <a:rPr lang="en-IN" sz="3000" dirty="0" smtClean="0">
                <a:solidFill>
                  <a:srgbClr val="002060"/>
                </a:solidFill>
                <a:latin typeface="Times-Roman"/>
              </a:rPr>
              <a:t>symptoms restricted </a:t>
            </a:r>
            <a:r>
              <a:rPr lang="en-IN" sz="3000" dirty="0">
                <a:solidFill>
                  <a:srgbClr val="002060"/>
                </a:solidFill>
                <a:latin typeface="Times-Roman"/>
              </a:rPr>
              <a:t>to the nervous system, or do they arise in the context of </a:t>
            </a:r>
            <a:r>
              <a:rPr lang="en-IN" sz="3000" dirty="0" smtClean="0">
                <a:solidFill>
                  <a:srgbClr val="002060"/>
                </a:solidFill>
                <a:latin typeface="Times-Roman"/>
              </a:rPr>
              <a:t>a systemic </a:t>
            </a:r>
            <a:r>
              <a:rPr lang="en-IN" sz="3000" dirty="0">
                <a:solidFill>
                  <a:srgbClr val="002060"/>
                </a:solidFill>
                <a:latin typeface="Times-Roman"/>
              </a:rPr>
              <a:t>illness? </a:t>
            </a:r>
            <a:endParaRPr lang="en-IN" sz="3000" dirty="0" smtClean="0">
              <a:solidFill>
                <a:srgbClr val="002060"/>
              </a:solidFill>
              <a:latin typeface="Times-Roman"/>
            </a:endParaRPr>
          </a:p>
          <a:p>
            <a:pPr algn="just"/>
            <a:r>
              <a:rPr lang="en-IN" sz="3000" dirty="0" smtClean="0">
                <a:solidFill>
                  <a:srgbClr val="002060"/>
                </a:solidFill>
                <a:latin typeface="Times-Roman"/>
              </a:rPr>
              <a:t>Is </a:t>
            </a:r>
            <a:r>
              <a:rPr lang="en-IN" sz="3000" dirty="0">
                <a:solidFill>
                  <a:srgbClr val="002060"/>
                </a:solidFill>
                <a:latin typeface="Times-Roman"/>
              </a:rPr>
              <a:t>the problem in the central nervous system (CNS</a:t>
            </a:r>
            <a:r>
              <a:rPr lang="en-IN" sz="3000" dirty="0" smtClean="0">
                <a:solidFill>
                  <a:srgbClr val="002060"/>
                </a:solidFill>
                <a:latin typeface="Times-Roman"/>
              </a:rPr>
              <a:t>), the </a:t>
            </a:r>
            <a:r>
              <a:rPr lang="en-IN" sz="3000" dirty="0">
                <a:solidFill>
                  <a:srgbClr val="002060"/>
                </a:solidFill>
                <a:latin typeface="Times-Roman"/>
              </a:rPr>
              <a:t>peripheral nervous system (</a:t>
            </a:r>
            <a:r>
              <a:rPr lang="en-IN" sz="3000" dirty="0" err="1">
                <a:solidFill>
                  <a:srgbClr val="002060"/>
                </a:solidFill>
                <a:latin typeface="Times-Roman"/>
              </a:rPr>
              <a:t>PNS</a:t>
            </a:r>
            <a:r>
              <a:rPr lang="en-IN" sz="3000" dirty="0">
                <a:solidFill>
                  <a:srgbClr val="002060"/>
                </a:solidFill>
                <a:latin typeface="Times-Roman"/>
              </a:rPr>
              <a:t>), or both?</a:t>
            </a:r>
            <a:endParaRPr lang="en-IN" sz="3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299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471" y="779929"/>
            <a:ext cx="118199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first clues to defining the anatomic area of involvement </a:t>
            </a:r>
            <a:r>
              <a:rPr lang="en-IN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appear in 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history, and the examination is then directed to confirm or </a:t>
            </a:r>
            <a:r>
              <a:rPr lang="en-IN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 out 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impressions and to </a:t>
            </a:r>
            <a:r>
              <a:rPr lang="en-IN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clarify uncertainties 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suggested by </a:t>
            </a:r>
            <a:r>
              <a:rPr lang="en-IN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history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 more detailed examination of a particular region of the </a:t>
            </a:r>
            <a:r>
              <a:rPr lang="en-IN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CNS or </a:t>
            </a:r>
            <a:r>
              <a:rPr lang="en-IN" sz="3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PNS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often indicated</a:t>
            </a:r>
            <a:r>
              <a:rPr lang="en-IN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IN" sz="3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2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812" y="215153"/>
            <a:ext cx="11887200" cy="6241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Define the Pathophysiology </a:t>
            </a:r>
            <a:r>
              <a:rPr lang="en-I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Clues </a:t>
            </a:r>
            <a:r>
              <a:rPr lang="en-I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pathophysiology of the </a:t>
            </a:r>
            <a:r>
              <a:rPr lang="en-I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 process may also </a:t>
            </a:r>
            <a:r>
              <a:rPr lang="en-I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present in the history. Primary neuronal (</a:t>
            </a:r>
            <a:r>
              <a:rPr lang="en-IN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gray</a:t>
            </a:r>
            <a:r>
              <a:rPr lang="en-I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matter</a:t>
            </a:r>
            <a:r>
              <a:rPr lang="en-I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disorders </a:t>
            </a:r>
            <a:r>
              <a:rPr lang="en-I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present </a:t>
            </a:r>
            <a:r>
              <a:rPr lang="en-I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early cognitive disturbances, </a:t>
            </a:r>
            <a:r>
              <a:rPr lang="en-I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movement disorders</a:t>
            </a:r>
            <a:r>
              <a:rPr lang="en-I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 seizures, whereas white matter involvement </a:t>
            </a:r>
            <a:r>
              <a:rPr lang="en-I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produces predominantly “long </a:t>
            </a:r>
            <a:r>
              <a:rPr lang="en-I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tract” disorders of motor, sensory, </a:t>
            </a:r>
            <a:r>
              <a:rPr lang="en-I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visual, and </a:t>
            </a:r>
            <a:r>
              <a:rPr lang="en-I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cerebellar pathways. Progressive and symmetric symptoms </a:t>
            </a:r>
            <a:r>
              <a:rPr lang="en-I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often have </a:t>
            </a:r>
            <a:r>
              <a:rPr lang="en-I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metabolic or degenerative origin; in such cases lesions are </a:t>
            </a:r>
            <a:r>
              <a:rPr lang="en-I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usually not sharply circumscribed</a:t>
            </a:r>
            <a:r>
              <a:rPr lang="en-I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Thus, a patient with </a:t>
            </a:r>
            <a:r>
              <a:rPr lang="en-I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paraparesis</a:t>
            </a:r>
            <a:r>
              <a:rPr lang="en-I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I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clear </a:t>
            </a:r>
            <a:r>
              <a:rPr lang="en-I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spinal cord </a:t>
            </a:r>
            <a:r>
              <a:rPr lang="en-I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sensory level </a:t>
            </a:r>
            <a:r>
              <a:rPr lang="en-I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I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unlikely to </a:t>
            </a:r>
            <a:r>
              <a:rPr lang="en-I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vitamin </a:t>
            </a:r>
            <a:r>
              <a:rPr lang="en-I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B12</a:t>
            </a:r>
            <a:r>
              <a:rPr lang="en-I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deficiency as</a:t>
            </a:r>
            <a:r>
              <a:rPr lang="en-I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explanation. </a:t>
            </a:r>
          </a:p>
        </p:txBody>
      </p:sp>
    </p:spTree>
    <p:extLst>
      <p:ext uri="{BB962C8B-B14F-4D97-AF65-F5344CB8AC3E}">
        <p14:creationId xmlns:p14="http://schemas.microsoft.com/office/powerpoint/2010/main" val="872441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61365"/>
            <a:ext cx="11994776" cy="6241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IN" sz="3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Lhermitte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symptom (electric </a:t>
            </a:r>
            <a:r>
              <a:rPr lang="en-IN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shock–like sensations 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evoked </a:t>
            </a:r>
            <a:r>
              <a:rPr lang="en-IN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neck 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flexion) is due to ectopic impulse </a:t>
            </a:r>
            <a:r>
              <a:rPr lang="en-IN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generation in 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white matter pathways and occurs with demyelination in </a:t>
            </a:r>
            <a:r>
              <a:rPr lang="en-IN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cervical 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spinal cord. Symptoms that worsen after exposure to heat </a:t>
            </a:r>
            <a:r>
              <a:rPr lang="en-IN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exercise may indicate 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conduction block in demyelinated axons, as </a:t>
            </a:r>
            <a:r>
              <a:rPr lang="en-IN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occurs in 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multiple sclerosis. A patient with recurrent episodes of </a:t>
            </a:r>
            <a:r>
              <a:rPr lang="en-IN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diplopia and 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dysarthria associated with exercise or fatigue may have a </a:t>
            </a:r>
            <a:r>
              <a:rPr lang="en-IN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disorder of 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neuromuscular transmission such as myasthenia gravis. Slowly </a:t>
            </a:r>
            <a:r>
              <a:rPr lang="en-IN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advancing visual 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scotoma with luminous edges, termed </a:t>
            </a:r>
            <a:r>
              <a:rPr lang="en-IN" sz="3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fortification</a:t>
            </a:r>
          </a:p>
          <a:p>
            <a:pPr algn="just">
              <a:lnSpc>
                <a:spcPct val="150000"/>
              </a:lnSpc>
            </a:pPr>
            <a:r>
              <a:rPr lang="en-IN" sz="3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spectra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indicates spreading cortical depression, typically with migraine.</a:t>
            </a:r>
          </a:p>
        </p:txBody>
      </p:sp>
    </p:spTree>
    <p:extLst>
      <p:ext uri="{BB962C8B-B14F-4D97-AF65-F5344CB8AC3E}">
        <p14:creationId xmlns:p14="http://schemas.microsoft.com/office/powerpoint/2010/main" val="1636941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365" y="174812"/>
            <a:ext cx="12030635" cy="6241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NEUROLOGIC HISTORY 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in all other aspects of clinical </a:t>
            </a:r>
            <a:r>
              <a:rPr lang="en-IN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medicine, attention 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description of the symptoms experienced by the </a:t>
            </a:r>
            <a:r>
              <a:rPr lang="en-IN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and 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substantiated </a:t>
            </a:r>
            <a:r>
              <a:rPr lang="en-IN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family members 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others often permits an </a:t>
            </a:r>
            <a:r>
              <a:rPr lang="en-IN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accurate localization 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determination of the probable cause of the </a:t>
            </a:r>
            <a:r>
              <a:rPr lang="en-IN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complaints, even 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 the neurologic examination is </a:t>
            </a:r>
            <a:r>
              <a:rPr lang="en-IN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performed. Furthermore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careful analysis of the history is a necessary </a:t>
            </a:r>
            <a:r>
              <a:rPr lang="en-IN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prerequisite for 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bringing a focus to the neurologic examination that </a:t>
            </a:r>
            <a:r>
              <a:rPr lang="en-IN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follows. Each 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complaint should be pursued as far as possible to elucidate </a:t>
            </a:r>
            <a:r>
              <a:rPr lang="en-IN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location 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lesion, the likely underlying pathophysiology, and </a:t>
            </a:r>
            <a:r>
              <a:rPr lang="en-IN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potential </a:t>
            </a:r>
            <a:r>
              <a:rPr lang="en-IN" sz="3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etiologies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1916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5553"/>
            <a:ext cx="12192000" cy="5549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important to determine </a:t>
            </a:r>
            <a:r>
              <a:rPr lang="en-IN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precise 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of appearance and rate of progression of the </a:t>
            </a:r>
            <a:r>
              <a:rPr lang="en-IN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symptoms experienced </a:t>
            </a:r>
            <a:r>
              <a:rPr lang="en-IN" sz="3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bythe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patient. The rapid onset of a neurologic </a:t>
            </a:r>
            <a:r>
              <a:rPr lang="en-IN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complaint, occurring 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within seconds or minutes, </a:t>
            </a:r>
            <a:r>
              <a:rPr lang="en-IN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 indicates 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IN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vascular event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seizure, or migraine. The onset of </a:t>
            </a:r>
            <a:r>
              <a:rPr lang="en-IN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sensory symptoms 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located</a:t>
            </a:r>
          </a:p>
          <a:p>
            <a:pPr algn="just">
              <a:lnSpc>
                <a:spcPct val="150000"/>
              </a:lnSpc>
            </a:pP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one </a:t>
            </a:r>
            <a:r>
              <a:rPr lang="en-IN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extremity that 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spread over a few seconds to adjacent </a:t>
            </a:r>
            <a:r>
              <a:rPr lang="en-IN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portions of 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IN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extremity and 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to the other regions of the body suggests </a:t>
            </a:r>
            <a:r>
              <a:rPr lang="en-IN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seizure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 more gradual onset and less well localized symptoms </a:t>
            </a:r>
            <a:r>
              <a:rPr lang="en-IN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 to 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possibility of 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transient ischemic attack (TIA). </a:t>
            </a:r>
          </a:p>
        </p:txBody>
      </p:sp>
    </p:spTree>
    <p:extLst>
      <p:ext uri="{BB962C8B-B14F-4D97-AF65-F5344CB8AC3E}">
        <p14:creationId xmlns:p14="http://schemas.microsoft.com/office/powerpoint/2010/main" val="505061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3362"/>
            <a:ext cx="12021670" cy="6241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similar </a:t>
            </a:r>
            <a:r>
              <a:rPr lang="en-IN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slower 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temporal march of symptoms accompanied by headache, </a:t>
            </a:r>
            <a:r>
              <a:rPr lang="en-IN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nausea, or 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visual disturbance suggests migraine. The presence of “</a:t>
            </a:r>
            <a:r>
              <a:rPr lang="en-IN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positive” sensory symptoms 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(e.g., tingling or sensations that are difficult</a:t>
            </a:r>
          </a:p>
          <a:p>
            <a:pPr algn="just">
              <a:lnSpc>
                <a:spcPct val="150000"/>
              </a:lnSpc>
            </a:pP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describe) or </a:t>
            </a:r>
            <a:r>
              <a:rPr lang="en-IN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involuntary motor 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movements suggests a seizure; </a:t>
            </a:r>
            <a:r>
              <a:rPr lang="en-IN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contrast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transient loss of function (negative symptoms) suggests </a:t>
            </a:r>
            <a:r>
              <a:rPr lang="en-IN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TIA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 stuttering onset where symptoms appear, stabilize, and </a:t>
            </a:r>
            <a:r>
              <a:rPr lang="en-IN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progress 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 hours or days also suggests cerebrovascular disease; </a:t>
            </a:r>
            <a:r>
              <a:rPr lang="en-IN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additional history of 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transient remission or regression indicates </a:t>
            </a:r>
            <a:r>
              <a:rPr lang="en-IN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the 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 is more </a:t>
            </a:r>
            <a:r>
              <a:rPr lang="en-IN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likely due </a:t>
            </a:r>
            <a:r>
              <a:rPr lang="en-IN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ischemia rather than </a:t>
            </a:r>
            <a:r>
              <a:rPr lang="en-IN" sz="3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hemorrhage</a:t>
            </a:r>
            <a:endParaRPr lang="en-IN" sz="3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55567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</TotalTime>
  <Words>673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Times New Roman</vt:lpstr>
      <vt:lpstr>Times-Roman</vt:lpstr>
      <vt:lpstr>Retrospect</vt:lpstr>
      <vt:lpstr>APPROACH TO THE PATIENT WITH NEUROLOGIC DISEASE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APPROACH TO THE PATIENT WITH NEUROLOGIC DISEASE</dc:title>
  <dc:creator>Dr. ARUN R NAIR</dc:creator>
  <cp:lastModifiedBy>Dr. ARUN R NAIR</cp:lastModifiedBy>
  <cp:revision>4</cp:revision>
  <dcterms:created xsi:type="dcterms:W3CDTF">2019-05-17T02:49:38Z</dcterms:created>
  <dcterms:modified xsi:type="dcterms:W3CDTF">2019-09-21T10:09:40Z</dcterms:modified>
</cp:coreProperties>
</file>